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5" r:id="rId6"/>
    <p:sldId id="276" r:id="rId7"/>
    <p:sldId id="277" r:id="rId8"/>
    <p:sldId id="279" r:id="rId9"/>
    <p:sldId id="278" r:id="rId10"/>
    <p:sldId id="282" r:id="rId11"/>
    <p:sldId id="287" r:id="rId12"/>
    <p:sldId id="284" r:id="rId13"/>
    <p:sldId id="285" r:id="rId14"/>
    <p:sldId id="281" r:id="rId15"/>
    <p:sldId id="280" r:id="rId16"/>
    <p:sldId id="286" r:id="rId17"/>
    <p:sldId id="289" r:id="rId18"/>
    <p:sldId id="288" r:id="rId19"/>
    <p:sldId id="265" r:id="rId20"/>
    <p:sldId id="290" r:id="rId21"/>
    <p:sldId id="291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BC2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howGuides="1">
      <p:cViewPr varScale="1">
        <p:scale>
          <a:sx n="83" d="100"/>
          <a:sy n="83" d="100"/>
        </p:scale>
        <p:origin x="614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11/9/2017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11/9/2017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11/9/2017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11/9/2017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2" Type="http://schemas.openxmlformats.org/officeDocument/2006/relationships/image" Target="../media/image10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emf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3" Type="http://schemas.openxmlformats.org/officeDocument/2006/relationships/image" Target="../media/image70.png"/><Relationship Id="rId21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60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24" Type="http://schemas.openxmlformats.org/officeDocument/2006/relationships/image" Target="../media/image19.png"/><Relationship Id="rId23" Type="http://schemas.openxmlformats.org/officeDocument/2006/relationships/image" Target="../media/image18.png"/><Relationship Id="rId19" Type="http://schemas.openxmlformats.org/officeDocument/2006/relationships/image" Target="../media/image14.png"/><Relationship Id="rId4" Type="http://schemas.openxmlformats.org/officeDocument/2006/relationships/image" Target="../media/image80.png"/><Relationship Id="rId2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NEURONSKA MREŽA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Petar Perković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1381-EE3B-417A-8D6F-648DB12F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NEURONSKA MREŽA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BD8F4-1438-49D3-B60A-9CD66743226A}"/>
              </a:ext>
            </a:extLst>
          </p:cNvPr>
          <p:cNvGrpSpPr/>
          <p:nvPr/>
        </p:nvGrpSpPr>
        <p:grpSpPr>
          <a:xfrm>
            <a:off x="921298" y="2348880"/>
            <a:ext cx="5173114" cy="2712761"/>
            <a:chOff x="491705" y="980183"/>
            <a:chExt cx="5173114" cy="29333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1AB41F-A1F0-44A7-A0A3-BDE249A4DE1E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782D287-E045-4A6D-8DE1-DB41DA3CD006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3E05339-B413-40E8-B013-30038EB03E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C7A49A3-410F-4A2B-BD13-9B5B896BE73A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6C4C37-3007-4052-80DA-58E88EF40C5A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6837FE-95B4-4DA0-A507-DA647FB016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73288D1-AEEF-4E79-BEC5-7A4116267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3657F19-1637-46E3-973A-0696B5BD9853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D33DF6-67E0-4AB5-9648-9308EA3FE830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B477561-9978-4D56-9EA3-B8E4265F1600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E71F579-60A3-4FE8-89FD-F4E85132C8B1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49662B7-E28E-4FFA-8C06-E169B398DDE0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3B27451-63CA-4ED3-9919-EFE201F2D7E1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59E35C-B657-47DE-9192-00DD0A0BFDC7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56CC75D-8564-492F-94C8-D684BD6D52D6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87D2857-FF0D-4B03-B75A-132552262F20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99F195-8C3C-4CA6-BBA6-132F9F5F1204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EF8393-0797-4B7A-9DD6-591A91A7C250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55E0675-4D4C-4D9E-AFAB-996DDEF09A64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D60D43A-EFD2-45D9-8F7C-6FCC2D438EE8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DE999F7-B09D-496A-81F7-9BEEE773BF23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FEE40A2-3B20-4D1C-B91F-A3143241ACBD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C55C1F1-54A6-4754-AF25-704CD4C14938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9875252-2A7F-4CBF-9905-3D8E5A6E0FFC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C24D8DB-9BF7-470A-A159-2A23DE1BAED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3F0748F-7584-4FD8-AC78-13818A032200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136AA94-94C5-43E3-AA5A-F8B3D27FA4BB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C8DE6B-EC01-45F4-90A5-DE0A5C958097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A5DA71-0F0C-43AD-AA3F-C57DFE1C7DE9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A5DA71-0F0C-43AD-AA3F-C57DFE1C7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8281825-FB77-45FD-9163-B3C37BC08EDB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9100BD-066E-4082-B934-D61C5A33F604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0C56D36-1288-491A-8364-503E3CD01FC6}"/>
              </a:ext>
            </a:extLst>
          </p:cNvPr>
          <p:cNvGrpSpPr/>
          <p:nvPr/>
        </p:nvGrpSpPr>
        <p:grpSpPr>
          <a:xfrm>
            <a:off x="7148810" y="2722296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30">
                  <a:extLst>
                    <a:ext uri="{FF2B5EF4-FFF2-40B4-BE49-F238E27FC236}">
                      <a16:creationId xmlns:a16="http://schemas.microsoft.com/office/drawing/2014/main" id="{D7A54B3A-2E17-4A34-A134-B4FB72B68C79}"/>
                    </a:ext>
                  </a:extLst>
                </p:cNvPr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30">
                  <a:extLst>
                    <a:ext uri="{FF2B5EF4-FFF2-40B4-BE49-F238E27FC236}">
                      <a16:creationId xmlns:a16="http://schemas.microsoft.com/office/drawing/2014/main" id="{D7A54B3A-2E17-4A34-A134-B4FB72B68C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31">
                  <a:extLst>
                    <a:ext uri="{FF2B5EF4-FFF2-40B4-BE49-F238E27FC236}">
                      <a16:creationId xmlns:a16="http://schemas.microsoft.com/office/drawing/2014/main" id="{492A3F15-E56D-4AB4-8C9C-45286EA3D8CE}"/>
                    </a:ext>
                  </a:extLst>
                </p:cNvPr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6" name="TextBox 31">
                  <a:extLst>
                    <a:ext uri="{FF2B5EF4-FFF2-40B4-BE49-F238E27FC236}">
                      <a16:creationId xmlns:a16="http://schemas.microsoft.com/office/drawing/2014/main" id="{492A3F15-E56D-4AB4-8C9C-45286EA3D8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32">
                  <a:extLst>
                    <a:ext uri="{FF2B5EF4-FFF2-40B4-BE49-F238E27FC236}">
                      <a16:creationId xmlns:a16="http://schemas.microsoft.com/office/drawing/2014/main" id="{CBA2BAA4-5C8C-4ABB-A50A-DDAEC5BDAED7}"/>
                    </a:ext>
                  </a:extLst>
                </p:cNvPr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7" name="TextBox 32">
                  <a:extLst>
                    <a:ext uri="{FF2B5EF4-FFF2-40B4-BE49-F238E27FC236}">
                      <a16:creationId xmlns:a16="http://schemas.microsoft.com/office/drawing/2014/main" id="{CBA2BAA4-5C8C-4ABB-A50A-DDAEC5BDAE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33">
                  <a:extLst>
                    <a:ext uri="{FF2B5EF4-FFF2-40B4-BE49-F238E27FC236}">
                      <a16:creationId xmlns:a16="http://schemas.microsoft.com/office/drawing/2014/main" id="{60196D1F-9442-4FBA-A351-F15F8E5D2CF4}"/>
                    </a:ext>
                  </a:extLst>
                </p:cNvPr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48" name="TextBox 33">
                  <a:extLst>
                    <a:ext uri="{FF2B5EF4-FFF2-40B4-BE49-F238E27FC236}">
                      <a16:creationId xmlns:a16="http://schemas.microsoft.com/office/drawing/2014/main" id="{60196D1F-9442-4FBA-A351-F15F8E5D2C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9460F5-DFDB-4EA9-BE18-EFDE21F9543F}"/>
                  </a:ext>
                </a:extLst>
              </p:cNvPr>
              <p:cNvSpPr txBox="1"/>
              <p:nvPr/>
            </p:nvSpPr>
            <p:spPr>
              <a:xfrm>
                <a:off x="4189969" y="3484887"/>
                <a:ext cx="657689" cy="48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/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9460F5-DFDB-4EA9-BE18-EFDE21F95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969" y="3484887"/>
                <a:ext cx="657689" cy="4876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83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4C82FF-C6A4-4E27-81F9-9B0313F3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Aktivacijske funkcije</a:t>
            </a:r>
          </a:p>
        </p:txBody>
      </p:sp>
      <p:pic>
        <p:nvPicPr>
          <p:cNvPr id="5124" name="Picture 4" descr="https://scontent.fzag1-1.fna.fbcdn.net/v/t35.0-12/23376958_1938327326178210_1802949887_o.jpg?oh=b43d199627b227bab36f469f45a33b36&amp;oe=5A04DA05">
            <a:extLst>
              <a:ext uri="{FF2B5EF4-FFF2-40B4-BE49-F238E27FC236}">
                <a16:creationId xmlns:a16="http://schemas.microsoft.com/office/drawing/2014/main" id="{6B14A7DC-167F-42E0-8BFF-764FC17406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6" y="2132856"/>
            <a:ext cx="9729771" cy="28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ED20-BD6E-4C6E-9AAA-4F012584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Cost</a:t>
            </a:r>
            <a:r>
              <a:rPr lang="hr-HR" dirty="0"/>
              <a:t> funkcija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6D046-EC48-444B-9EC9-8BB48F6165B8}"/>
              </a:ext>
            </a:extLst>
          </p:cNvPr>
          <p:cNvSpPr txBox="1"/>
          <p:nvPr/>
        </p:nvSpPr>
        <p:spPr>
          <a:xfrm>
            <a:off x="1460498" y="1776922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82B3"/>
                </a:solidFill>
              </a:rPr>
              <a:t>Logisti</a:t>
            </a:r>
            <a:r>
              <a:rPr lang="hr-HR" sz="2400" dirty="0" err="1">
                <a:solidFill>
                  <a:srgbClr val="0082B3"/>
                </a:solidFill>
              </a:rPr>
              <a:t>čka</a:t>
            </a:r>
            <a:r>
              <a:rPr lang="hr-HR" sz="2400" dirty="0">
                <a:solidFill>
                  <a:srgbClr val="0082B3"/>
                </a:solidFill>
              </a:rPr>
              <a:t> regresija</a:t>
            </a:r>
            <a:r>
              <a:rPr lang="en-US" sz="2400" dirty="0">
                <a:solidFill>
                  <a:srgbClr val="0082B3"/>
                </a:solidFill>
              </a:rPr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hr-HR" sz="2400" dirty="0">
              <a:solidFill>
                <a:srgbClr val="329BC2"/>
              </a:solidFill>
            </a:endParaRPr>
          </a:p>
          <a:p>
            <a:r>
              <a:rPr lang="en-US" sz="2400" dirty="0" err="1">
                <a:solidFill>
                  <a:srgbClr val="329BC2"/>
                </a:solidFill>
              </a:rPr>
              <a:t>Neur</a:t>
            </a:r>
            <a:r>
              <a:rPr lang="hr-HR" sz="2400" dirty="0" err="1">
                <a:solidFill>
                  <a:srgbClr val="329BC2"/>
                </a:solidFill>
              </a:rPr>
              <a:t>onska</a:t>
            </a:r>
            <a:r>
              <a:rPr lang="hr-HR" sz="2400" dirty="0">
                <a:solidFill>
                  <a:srgbClr val="329BC2"/>
                </a:solidFill>
              </a:rPr>
              <a:t> mreža</a:t>
            </a:r>
            <a:r>
              <a:rPr lang="en-US" sz="2400" dirty="0">
                <a:solidFill>
                  <a:srgbClr val="329BC2"/>
                </a:solidFill>
              </a:rPr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CC450-6358-45C1-85D2-EC34B904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98" y="2499810"/>
            <a:ext cx="7490648" cy="90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FD2359-D476-44A1-B3E6-86BBF969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6" y="4301046"/>
            <a:ext cx="7020362" cy="9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8409-FDE9-4FF0-B18F-009E706E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GRADIENT DESCEND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A4E1EC-4D4A-40E9-86E0-6F79E236A88D}"/>
              </a:ext>
            </a:extLst>
          </p:cNvPr>
          <p:cNvGrpSpPr/>
          <p:nvPr/>
        </p:nvGrpSpPr>
        <p:grpSpPr>
          <a:xfrm>
            <a:off x="693812" y="2060848"/>
            <a:ext cx="5074686" cy="2982632"/>
            <a:chOff x="636996" y="3669792"/>
            <a:chExt cx="5074686" cy="2982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E906BF-0D57-4D97-8E86-CB2E49824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FB999AC-30E8-4F29-978E-52272CC9D70F}"/>
                </a:ext>
              </a:extLst>
            </p:cNvPr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9C3F08D-43CE-4B7A-BA46-9DF23BE1E026}"/>
                  </a:ext>
                </a:extLst>
              </p:cNvPr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1D6B980-6114-4AB6-987A-409B751530E5}"/>
                    </a:ext>
                  </a:extLst>
                </p:cNvPr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E38AA39A-793D-49F5-ABDB-62E859D0BB1E}"/>
                    </a:ext>
                  </a:extLst>
                </p:cNvPr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50CBBF4-FBCA-4464-98DB-546CB1761FD8}"/>
                    </a:ext>
                  </a:extLst>
                </p:cNvPr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689BF22-DCC8-412E-92FF-2578A3BE108A}"/>
                      </a:ext>
                    </a:extLst>
                  </p:cNvPr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9D9A5B5E-49A4-42C5-B0E7-E71F16FAB412}"/>
                      </a:ext>
                    </a:extLst>
                  </p:cNvPr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DFE28EA-6317-4A85-8B7A-A58BA39564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B77110-8126-4F05-B941-4EAA8E8235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5454" y="2060848"/>
            <a:ext cx="3306163" cy="29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DF6F-4E75-4087-973D-B10240F5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BACKPROPAGATION</a:t>
            </a:r>
          </a:p>
        </p:txBody>
      </p:sp>
      <p:pic>
        <p:nvPicPr>
          <p:cNvPr id="6146" name="Picture 2" descr="Slikovni rezultat za backpropagation">
            <a:extLst>
              <a:ext uri="{FF2B5EF4-FFF2-40B4-BE49-F238E27FC236}">
                <a16:creationId xmlns:a16="http://schemas.microsoft.com/office/drawing/2014/main" id="{79FDD953-91FB-49C8-B5ED-62C5801FA6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76872"/>
            <a:ext cx="48672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AE711F1-E330-4B80-9A28-F21BDEE0A1F1}"/>
              </a:ext>
            </a:extLst>
          </p:cNvPr>
          <p:cNvGrpSpPr/>
          <p:nvPr/>
        </p:nvGrpSpPr>
        <p:grpSpPr>
          <a:xfrm>
            <a:off x="921298" y="2348880"/>
            <a:ext cx="5173114" cy="2712761"/>
            <a:chOff x="491705" y="980183"/>
            <a:chExt cx="5173114" cy="293338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12DA913-0EDA-474A-9DF6-494667EB1DD9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C298D3E-3C4F-4A84-BF43-D761F20FCB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54D74F4-591E-4339-9EE1-373A3263D135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6FCAC332-F9B1-438F-A253-60DBB929F7C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B2A8291F-A45F-4ED1-A27C-040093153E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13138C4-38F8-4556-B0BC-9368D9E0218E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EB91263-E790-4993-B180-46D77B6404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59D8D3F-C95A-4955-8F53-61CE3A0F78A6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DE3D9A8-986F-48F6-81CD-977F476A77A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0BF6F35-98C2-4388-8C58-87D3581FC560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3670406-8374-4B91-ACA7-720CC2D333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4730989-C557-4C0A-911D-CF20F2D03A2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83460A6-31BA-41FE-B810-9381FB51C9E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1390B22-510C-4380-B192-15DC10A1457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64B9BE-A5EE-421C-A6DC-5FC56EABD3A6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04773397-946D-4499-BD67-FE5E31BBEAD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D249CE63-B15C-4EDC-BC8B-4B2CD4362FC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64F22CAF-6126-4392-9943-60E52455791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52539495-E82F-4581-ADDC-EC66EA77579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1647DF3-2694-41DC-AD5A-03560626042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0D129BF-A59C-41C0-8AC7-2CD888943CE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A2691A32-DB2A-4A54-AFB3-518F7E0142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4C7D1A3-100B-43DB-8DFD-71B458817B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390140F-524C-4131-B1EB-753E30C12D6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095977B-51DC-435A-B998-87CD4305B23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63334" y="2109447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1BF6CEE-35E5-411F-9675-13461AA68D1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8869D9EA-2626-443C-A0E9-32CED1E3680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CCFD9FA-112C-41AA-AB49-E491C0D2C583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85DC118-F007-42E7-A346-F12FF1003D38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85DC118-F007-42E7-A346-F12FF1003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68F543-3D4F-4DD0-A782-7C04CBA7DFA3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070B728-AD94-47AF-8DBA-72C323457C3E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9AD27BE-940B-4369-A4C0-2E4D77025442}"/>
                  </a:ext>
                </a:extLst>
              </p:cNvPr>
              <p:cNvSpPr txBox="1"/>
              <p:nvPr/>
            </p:nvSpPr>
            <p:spPr>
              <a:xfrm>
                <a:off x="4189969" y="3484887"/>
                <a:ext cx="657689" cy="48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/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9AD27BE-940B-4369-A4C0-2E4D7702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969" y="3484887"/>
                <a:ext cx="657689" cy="4876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7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EAA7-D828-4C06-9E6A-FE090363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Formule za </a:t>
            </a:r>
            <a:r>
              <a:rPr lang="hr-HR" dirty="0" err="1"/>
              <a:t>gradient</a:t>
            </a:r>
            <a:r>
              <a:rPr lang="hr-HR" dirty="0"/>
              <a:t> </a:t>
            </a:r>
            <a:r>
              <a:rPr lang="hr-HR" dirty="0" err="1"/>
              <a:t>descend</a:t>
            </a:r>
            <a:endParaRPr lang="hr-H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4032E-93C7-4E4C-B3F6-CDF18922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3" y="2014384"/>
            <a:ext cx="8686800" cy="38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Treniranje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Prvo se dobiju izlazne vrijednosti za ulazne podatke</a:t>
            </a:r>
          </a:p>
          <a:p>
            <a:r>
              <a:rPr lang="hr-HR" sz="2400" dirty="0"/>
              <a:t>Pomoću njih se izračuna </a:t>
            </a:r>
            <a:r>
              <a:rPr lang="hr-HR" sz="2400" dirty="0" err="1"/>
              <a:t>cost</a:t>
            </a:r>
            <a:r>
              <a:rPr lang="hr-HR" sz="2400" dirty="0"/>
              <a:t> funkcija</a:t>
            </a:r>
            <a:endParaRPr lang="en-US" sz="2400" dirty="0"/>
          </a:p>
          <a:p>
            <a:r>
              <a:rPr lang="hr-HR" sz="2400" dirty="0"/>
              <a:t>Onda se </a:t>
            </a:r>
            <a:r>
              <a:rPr lang="hr-HR" sz="2400" dirty="0" err="1"/>
              <a:t>backpropagationom</a:t>
            </a:r>
            <a:r>
              <a:rPr lang="hr-HR" sz="2400" dirty="0"/>
              <a:t> promjene vrijednosti parametara</a:t>
            </a:r>
          </a:p>
          <a:p>
            <a:r>
              <a:rPr lang="hr-HR" sz="2400" dirty="0"/>
              <a:t>Taj proces se ponavlja dok se ne dobije minimalna vrijednost </a:t>
            </a:r>
            <a:r>
              <a:rPr lang="hr-HR" sz="2400" dirty="0" err="1"/>
              <a:t>cost</a:t>
            </a:r>
            <a:r>
              <a:rPr lang="hr-HR" sz="2400" dirty="0"/>
              <a:t> funkcije</a:t>
            </a:r>
            <a:endParaRPr lang="en-US" sz="2400" dirty="0"/>
          </a:p>
          <a:p>
            <a:r>
              <a:rPr lang="hr-HR" sz="2400" dirty="0"/>
              <a:t>Treba odabrati</a:t>
            </a:r>
            <a:r>
              <a:rPr lang="hr-HR" sz="2400" b="1" dirty="0"/>
              <a:t> </a:t>
            </a:r>
            <a:r>
              <a:rPr lang="hr-HR" sz="2400" b="1" dirty="0" err="1"/>
              <a:t>learning</a:t>
            </a:r>
            <a:r>
              <a:rPr lang="hr-HR" sz="2400" b="1" dirty="0"/>
              <a:t> rate </a:t>
            </a:r>
            <a:r>
              <a:rPr lang="hr-HR" sz="2400" dirty="0"/>
              <a:t>i </a:t>
            </a:r>
            <a:r>
              <a:rPr lang="hr-HR" sz="2400" b="1" dirty="0"/>
              <a:t>broj iteracija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988D8-99AB-4CBB-A524-BF25668D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Treniranje za različiti </a:t>
            </a:r>
            <a:r>
              <a:rPr lang="hr-HR" dirty="0" err="1"/>
              <a:t>learning</a:t>
            </a:r>
            <a:r>
              <a:rPr lang="hr-HR" dirty="0"/>
              <a:t>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E340B-3884-479B-A3B5-69C178474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2404" y="2276871"/>
            <a:ext cx="4167337" cy="312550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55CA8-8CA5-4A03-8CEE-8BBF27CD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2303053"/>
            <a:ext cx="4167337" cy="31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7080-32F5-4347-8726-1E67F190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7B862-E844-4DF4-AAD0-069F3E781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PREPOZNAVANJE SLIKA</a:t>
            </a:r>
          </a:p>
          <a:p>
            <a:r>
              <a:rPr lang="hr-HR" dirty="0"/>
              <a:t>OCR</a:t>
            </a:r>
          </a:p>
          <a:p>
            <a:r>
              <a:rPr lang="hr-HR" dirty="0"/>
              <a:t>AUTONOMNA VOZILA</a:t>
            </a:r>
          </a:p>
          <a:p>
            <a:r>
              <a:rPr lang="hr-HR" dirty="0"/>
              <a:t>PREVOĐENJE TEKSTA</a:t>
            </a:r>
          </a:p>
          <a:p>
            <a:r>
              <a:rPr lang="hr-HR" dirty="0"/>
              <a:t>PREPOZNAVANJE GOVORA</a:t>
            </a:r>
          </a:p>
          <a:p>
            <a:r>
              <a:rPr lang="hr-HR" dirty="0"/>
              <a:t>DETEKCIJA PREVARA</a:t>
            </a:r>
          </a:p>
          <a:p>
            <a:r>
              <a:rPr lang="hr-HR" dirty="0"/>
              <a:t>PREDVIĐANJE VREMENSKOG NIZA</a:t>
            </a:r>
          </a:p>
        </p:txBody>
      </p:sp>
    </p:spTree>
    <p:extLst>
      <p:ext uri="{BB962C8B-B14F-4D97-AF65-F5344CB8AC3E}">
        <p14:creationId xmlns:p14="http://schemas.microsoft.com/office/powerpoint/2010/main" val="31317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3203-21AB-4A2E-93D5-A1AC9FD5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6189-F9BD-4D66-A557-6A194D4E9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POVJEST</a:t>
            </a:r>
          </a:p>
          <a:p>
            <a:r>
              <a:rPr lang="hr-HR" dirty="0"/>
              <a:t>MOTIVACIJA</a:t>
            </a:r>
          </a:p>
          <a:p>
            <a:r>
              <a:rPr lang="hr-HR" dirty="0"/>
              <a:t>NEURON</a:t>
            </a:r>
          </a:p>
          <a:p>
            <a:r>
              <a:rPr lang="hr-HR" dirty="0"/>
              <a:t>NEURONSKA MREŽA</a:t>
            </a:r>
          </a:p>
          <a:p>
            <a:r>
              <a:rPr lang="hr-HR" dirty="0"/>
              <a:t>AKTIVACIJSKA FUNKCIJA</a:t>
            </a:r>
          </a:p>
          <a:p>
            <a:r>
              <a:rPr lang="hr-HR" dirty="0"/>
              <a:t>LOSS FUNKCIJA</a:t>
            </a:r>
          </a:p>
          <a:p>
            <a:r>
              <a:rPr lang="hr-HR" dirty="0"/>
              <a:t>BACKPROPAGATION</a:t>
            </a:r>
          </a:p>
          <a:p>
            <a:r>
              <a:rPr lang="hr-HR" dirty="0"/>
              <a:t>TRENIRANJE</a:t>
            </a:r>
          </a:p>
          <a:p>
            <a:r>
              <a:rPr lang="hr-HR" dirty="0"/>
              <a:t>PRIMJENA</a:t>
            </a:r>
          </a:p>
          <a:p>
            <a:r>
              <a:rPr lang="hr-HR" dirty="0"/>
              <a:t>PROGRAMSKI ZADATAK</a:t>
            </a:r>
          </a:p>
        </p:txBody>
      </p:sp>
    </p:spTree>
    <p:extLst>
      <p:ext uri="{BB962C8B-B14F-4D97-AF65-F5344CB8AC3E}">
        <p14:creationId xmlns:p14="http://schemas.microsoft.com/office/powerpoint/2010/main" val="8226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A136-B1F2-4A85-ACF2-22171925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6" y="-99392"/>
            <a:ext cx="8686801" cy="1066800"/>
          </a:xfrm>
        </p:spPr>
        <p:txBody>
          <a:bodyPr/>
          <a:lstStyle/>
          <a:p>
            <a:r>
              <a:rPr lang="hr-HR" dirty="0"/>
              <a:t>POVJEST</a:t>
            </a:r>
          </a:p>
        </p:txBody>
      </p:sp>
      <p:pic>
        <p:nvPicPr>
          <p:cNvPr id="2050" name="Picture 2" descr="Slikovni rezultat za neural networks history">
            <a:extLst>
              <a:ext uri="{FF2B5EF4-FFF2-40B4-BE49-F238E27FC236}">
                <a16:creationId xmlns:a16="http://schemas.microsoft.com/office/drawing/2014/main" id="{5F60FC2C-964D-48B3-A785-88814B21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" y="1166027"/>
            <a:ext cx="12188825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F448-566A-4E23-833E-FEB10858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503955"/>
            <a:ext cx="8686801" cy="1066800"/>
          </a:xfrm>
        </p:spPr>
        <p:txBody>
          <a:bodyPr/>
          <a:lstStyle/>
          <a:p>
            <a:r>
              <a:rPr lang="hr-HR" dirty="0"/>
              <a:t>Zašto su neuronske mreže popularne?</a:t>
            </a:r>
          </a:p>
        </p:txBody>
      </p:sp>
      <p:pic>
        <p:nvPicPr>
          <p:cNvPr id="1026" name="Picture 2" descr="Slikovni rezultat za AMOUNT OF DATA PERFORMANCE MACHINE LEARNING">
            <a:extLst>
              <a:ext uri="{FF2B5EF4-FFF2-40B4-BE49-F238E27FC236}">
                <a16:creationId xmlns:a16="http://schemas.microsoft.com/office/drawing/2014/main" id="{6DEDD40C-2BCF-47E5-BEE2-34FDCF5575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0" y="2276872"/>
            <a:ext cx="7056784" cy="37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EB1D-25E5-43B4-BE4A-0A4DA5F8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mozak funkcionira?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93C7B-4E77-4908-9BCB-17FCEC5EB839}"/>
              </a:ext>
            </a:extLst>
          </p:cNvPr>
          <p:cNvSpPr txBox="1"/>
          <p:nvPr/>
        </p:nvSpPr>
        <p:spPr>
          <a:xfrm>
            <a:off x="2436812" y="3580769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Seeing with your tongue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1E9B63-32DC-4315-A9E7-B7256CA54F1D}"/>
              </a:ext>
            </a:extLst>
          </p:cNvPr>
          <p:cNvGrpSpPr/>
          <p:nvPr/>
        </p:nvGrpSpPr>
        <p:grpSpPr>
          <a:xfrm>
            <a:off x="1686581" y="1873889"/>
            <a:ext cx="3708074" cy="1691059"/>
            <a:chOff x="482988" y="888916"/>
            <a:chExt cx="3708074" cy="1691059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BCB94CB-726E-41EB-8CDC-4F46C42F30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8E1668D3-7B0D-4187-9789-587D83098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0FCF991-909A-4C49-BFA0-F48A62E88058}"/>
              </a:ext>
            </a:extLst>
          </p:cNvPr>
          <p:cNvSpPr txBox="1"/>
          <p:nvPr/>
        </p:nvSpPr>
        <p:spPr>
          <a:xfrm>
            <a:off x="5969825" y="3547371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Human echolocation (sonar)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F08E197-B24A-45CE-83B0-D6EB674F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934383" y="1873889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C10042AD-E196-45B3-B501-CC909FD67C30}"/>
              </a:ext>
            </a:extLst>
          </p:cNvPr>
          <p:cNvSpPr/>
          <p:nvPr/>
        </p:nvSpPr>
        <p:spPr bwMode="auto">
          <a:xfrm rot="12896089">
            <a:off x="7584216" y="2539205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8E9ABE0-9F29-401F-A0C2-B698D3FDEB86}"/>
              </a:ext>
            </a:extLst>
          </p:cNvPr>
          <p:cNvSpPr/>
          <p:nvPr/>
        </p:nvSpPr>
        <p:spPr bwMode="auto">
          <a:xfrm rot="12896089">
            <a:off x="7308285" y="2609793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68B6015-8142-4BE3-B8C6-4CF656855975}"/>
              </a:ext>
            </a:extLst>
          </p:cNvPr>
          <p:cNvSpPr/>
          <p:nvPr/>
        </p:nvSpPr>
        <p:spPr bwMode="auto">
          <a:xfrm rot="12896089">
            <a:off x="7465501" y="2584123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latin typeface="+mj-lt"/>
            </a:endParaRPr>
          </a:p>
        </p:txBody>
      </p:sp>
      <p:grpSp>
        <p:nvGrpSpPr>
          <p:cNvPr id="13" name="Group 23">
            <a:extLst>
              <a:ext uri="{FF2B5EF4-FFF2-40B4-BE49-F238E27FC236}">
                <a16:creationId xmlns:a16="http://schemas.microsoft.com/office/drawing/2014/main" id="{CAC001BF-8E0A-4FEF-8AAC-2C14BEC572CA}"/>
              </a:ext>
            </a:extLst>
          </p:cNvPr>
          <p:cNvGrpSpPr/>
          <p:nvPr/>
        </p:nvGrpSpPr>
        <p:grpSpPr>
          <a:xfrm>
            <a:off x="1737055" y="4000749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>
              <a:extLst>
                <a:ext uri="{FF2B5EF4-FFF2-40B4-BE49-F238E27FC236}">
                  <a16:creationId xmlns:a16="http://schemas.microsoft.com/office/drawing/2014/main" id="{4072DE0E-5AD6-42C3-905E-83105EF2F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>
              <a:extLst>
                <a:ext uri="{FF2B5EF4-FFF2-40B4-BE49-F238E27FC236}">
                  <a16:creationId xmlns:a16="http://schemas.microsoft.com/office/drawing/2014/main" id="{310554BC-4206-4ED1-9C9E-34D2A5BB8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>
            <a:extLst>
              <a:ext uri="{FF2B5EF4-FFF2-40B4-BE49-F238E27FC236}">
                <a16:creationId xmlns:a16="http://schemas.microsoft.com/office/drawing/2014/main" id="{197B52D6-BA40-4755-807F-06ADC399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7386" y="4000748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F734AC-2A46-440E-9E3D-EE474747BDA4}"/>
              </a:ext>
            </a:extLst>
          </p:cNvPr>
          <p:cNvSpPr txBox="1"/>
          <p:nvPr/>
        </p:nvSpPr>
        <p:spPr>
          <a:xfrm>
            <a:off x="2106674" y="5680363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>
                <a:latin typeface="+mj-lt"/>
              </a:rPr>
              <a:t>Haptic</a:t>
            </a:r>
            <a:r>
              <a:rPr lang="en-US" dirty="0">
                <a:latin typeface="+mj-lt"/>
              </a:rPr>
              <a:t> belt: Direction sense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00580F-8EBC-4D07-A4D2-EBCA1CDC5673}"/>
              </a:ext>
            </a:extLst>
          </p:cNvPr>
          <p:cNvSpPr txBox="1"/>
          <p:nvPr/>
        </p:nvSpPr>
        <p:spPr>
          <a:xfrm>
            <a:off x="6404633" y="5680363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latin typeface="+mj-lt"/>
              </a:rPr>
              <a:t>Implanting a 3</a:t>
            </a:r>
            <a:r>
              <a:rPr lang="en-US" baseline="30000" dirty="0">
                <a:latin typeface="+mj-lt"/>
              </a:rPr>
              <a:t>rd</a:t>
            </a:r>
            <a:r>
              <a:rPr lang="en-US" dirty="0">
                <a:latin typeface="+mj-lt"/>
              </a:rPr>
              <a:t> eye</a:t>
            </a:r>
          </a:p>
        </p:txBody>
      </p:sp>
    </p:spTree>
    <p:extLst>
      <p:ext uri="{BB962C8B-B14F-4D97-AF65-F5344CB8AC3E}">
        <p14:creationId xmlns:p14="http://schemas.microsoft.com/office/powerpoint/2010/main" val="35083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77B-240B-4CF4-B03E-9D0D58E3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NEURONI U MOZGU</a:t>
            </a:r>
          </a:p>
        </p:txBody>
      </p:sp>
      <p:pic>
        <p:nvPicPr>
          <p:cNvPr id="3078" name="Picture 6" descr="Blausen 0657 MultipolarNeuron.png">
            <a:extLst>
              <a:ext uri="{FF2B5EF4-FFF2-40B4-BE49-F238E27FC236}">
                <a16:creationId xmlns:a16="http://schemas.microsoft.com/office/drawing/2014/main" id="{C3D10E7C-40D2-4B3F-B044-B148A88BDA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25" y="1829078"/>
            <a:ext cx="6956574" cy="44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61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2335-EB45-49EB-A6AE-7BD1535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NEURON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FA76FA-0AD6-422B-BAB8-65A4D2EB5C17}"/>
              </a:ext>
            </a:extLst>
          </p:cNvPr>
          <p:cNvGrpSpPr/>
          <p:nvPr/>
        </p:nvGrpSpPr>
        <p:grpSpPr>
          <a:xfrm>
            <a:off x="443395" y="2564904"/>
            <a:ext cx="10931839" cy="2539856"/>
            <a:chOff x="1103854" y="1535788"/>
            <a:chExt cx="8836117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C24714-8F0F-4D5C-9D51-A3B336B60C3F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57C5E3-B8A2-4693-B74F-DE62A4688BDF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C8E64DB-73DF-46AE-9BEF-7E7DB8BF0E4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20B2B2-DFC3-4744-9DF9-E30CF3E582B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F41C51A-FC80-4182-B748-6A52986DAE4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38E388-4304-42A6-BD20-CF4454AAC8A3}"/>
                </a:ext>
              </a:extLst>
            </p:cNvPr>
            <p:cNvCxnSpPr>
              <a:stCxn id="22" idx="3"/>
              <a:endCxn id="18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710721-4AD4-4DF8-8A54-FD8FC029D2EB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A4854DC-E9BB-4AD5-B40B-31A3D44C310F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A448AA3-11F7-4DB3-B122-DAB5F54DBEE5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06CC769-7B8F-402C-8DCA-FD4C19FF1A61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9BBCF36-86B1-4F84-A5B1-8C5DD8115FF6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1CD498-30DE-4944-A686-7033AAEB881B}"/>
                </a:ext>
              </a:extLst>
            </p:cNvPr>
            <p:cNvCxnSpPr>
              <a:stCxn id="21" idx="3"/>
              <a:endCxn id="18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E215BB-4DFB-48F6-81B7-A07CDBB852C2}"/>
                </a:ext>
              </a:extLst>
            </p:cNvPr>
            <p:cNvCxnSpPr>
              <a:stCxn id="20" idx="3"/>
              <a:endCxn id="18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CF4C100-8CA1-49D8-8015-137480525588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A352FA-8008-4D65-9B3F-177EFA55C377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FC289F-3C2C-4005-A7E5-468DB0002CAD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C57C1DB7-3E19-4B6D-A6A0-5F4EEF8E5F8B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25100E-24C8-4E54-90CB-D210F0213A94}"/>
                    </a:ext>
                  </a:extLst>
                </p:cNvPr>
                <p:cNvSpPr txBox="1"/>
                <p:nvPr/>
              </p:nvSpPr>
              <p:spPr>
                <a:xfrm>
                  <a:off x="6602781" y="1611588"/>
                  <a:ext cx="3337190" cy="3645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hr-H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r-H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hr-H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r-H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hr-H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F25100E-24C8-4E54-90CB-D210F0213A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2781" y="1611588"/>
                  <a:ext cx="3337190" cy="364596"/>
                </a:xfrm>
                <a:prstGeom prst="rect">
                  <a:avLst/>
                </a:prstGeom>
                <a:blipFill>
                  <a:blip r:embed="rId19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hr-H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ED4D63F-14BF-4CC9-ADF8-5095204072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9931" y="3697275"/>
            <a:ext cx="2090363" cy="42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8C3EF4-7260-4794-A4E9-29B517B3E31C}"/>
                  </a:ext>
                </a:extLst>
              </p:cNvPr>
              <p:cNvSpPr txBox="1"/>
              <p:nvPr/>
            </p:nvSpPr>
            <p:spPr>
              <a:xfrm>
                <a:off x="2643072" y="4144698"/>
                <a:ext cx="7410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8C3EF4-7260-4794-A4E9-29B517B3E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72" y="4144698"/>
                <a:ext cx="741027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80A3E4-01B7-4A73-818A-77AEEE7D34EC}"/>
                  </a:ext>
                </a:extLst>
              </p:cNvPr>
              <p:cNvSpPr txBox="1"/>
              <p:nvPr/>
            </p:nvSpPr>
            <p:spPr>
              <a:xfrm>
                <a:off x="7223713" y="4488022"/>
                <a:ext cx="2050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80A3E4-01B7-4A73-818A-77AEEE7D3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13" y="4488022"/>
                <a:ext cx="2050410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48E207-6912-4A2D-BD14-FA28A82F12CA}"/>
                  </a:ext>
                </a:extLst>
              </p:cNvPr>
              <p:cNvSpPr txBox="1"/>
              <p:nvPr/>
            </p:nvSpPr>
            <p:spPr>
              <a:xfrm>
                <a:off x="7241232" y="5100397"/>
                <a:ext cx="1517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D48E207-6912-4A2D-BD14-FA28A82F1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32" y="5100397"/>
                <a:ext cx="1517475" cy="461665"/>
              </a:xfrm>
              <a:prstGeom prst="rect">
                <a:avLst/>
              </a:prstGeom>
              <a:blipFill>
                <a:blip r:embed="rId2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A1D97D-70D4-4D06-8E85-F607D1976745}"/>
                  </a:ext>
                </a:extLst>
              </p:cNvPr>
              <p:cNvSpPr txBox="1"/>
              <p:nvPr/>
            </p:nvSpPr>
            <p:spPr>
              <a:xfrm>
                <a:off x="7241231" y="3143828"/>
                <a:ext cx="1517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A1D97D-70D4-4D06-8E85-F607D197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231" y="3143828"/>
                <a:ext cx="1517475" cy="461665"/>
              </a:xfrm>
              <a:prstGeom prst="rect">
                <a:avLst/>
              </a:prstGeom>
              <a:blipFill>
                <a:blip r:embed="rId2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C7BAE9-BDD4-4548-B29D-6AC574DC8E93}"/>
              </a:ext>
            </a:extLst>
          </p:cNvPr>
          <p:cNvCxnSpPr/>
          <p:nvPr/>
        </p:nvCxnSpPr>
        <p:spPr>
          <a:xfrm>
            <a:off x="7318548" y="3928949"/>
            <a:ext cx="487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51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590B-0FB2-436B-8CC8-68D7386EE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PRIMJER </a:t>
            </a:r>
          </a:p>
        </p:txBody>
      </p:sp>
      <p:pic>
        <p:nvPicPr>
          <p:cNvPr id="103" name="Content Placeholder 102">
            <a:extLst>
              <a:ext uri="{FF2B5EF4-FFF2-40B4-BE49-F238E27FC236}">
                <a16:creationId xmlns:a16="http://schemas.microsoft.com/office/drawing/2014/main" id="{DBC4A0C2-2FB5-4784-B057-60868A45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64904"/>
            <a:ext cx="11984649" cy="269678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6B2E915-6E62-41DE-912F-0C20758A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4" y="3414712"/>
            <a:ext cx="28575" cy="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1381-EE3B-417A-8D6F-648DB12F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NEURONSKA MREŽA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3BD8F4-1438-49D3-B60A-9CD66743226A}"/>
              </a:ext>
            </a:extLst>
          </p:cNvPr>
          <p:cNvGrpSpPr/>
          <p:nvPr/>
        </p:nvGrpSpPr>
        <p:grpSpPr>
          <a:xfrm>
            <a:off x="921298" y="2348880"/>
            <a:ext cx="5173114" cy="2712761"/>
            <a:chOff x="491705" y="980183"/>
            <a:chExt cx="5173114" cy="29333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1AB41F-A1F0-44A7-A0A3-BDE249A4DE1E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782D287-E045-4A6D-8DE1-DB41DA3CD006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3E05339-B413-40E8-B013-30038EB03E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C7A49A3-410F-4A2B-BD13-9B5B896BE73A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36C4C37-3007-4052-80DA-58E88EF40C5A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6837FE-95B4-4DA0-A507-DA647FB016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73288D1-AEEF-4E79-BEC5-7A4116267D1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3657F19-1637-46E3-973A-0696B5BD9853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D33DF6-67E0-4AB5-9648-9308EA3FE830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B477561-9978-4D56-9EA3-B8E4265F1600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E71F579-60A3-4FE8-89FD-F4E85132C8B1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49662B7-E28E-4FFA-8C06-E169B398DDE0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3B27451-63CA-4ED3-9919-EFE201F2D7E1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E59E35C-B657-47DE-9192-00DD0A0BFDC7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56CC75D-8564-492F-94C8-D684BD6D52D6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87D2857-FF0D-4B03-B75A-132552262F20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99F195-8C3C-4CA6-BBA6-132F9F5F1204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EF8393-0797-4B7A-9DD6-591A91A7C250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55E0675-4D4C-4D9E-AFAB-996DDEF09A64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D60D43A-EFD2-45D9-8F7C-6FCC2D438EE8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DE999F7-B09D-496A-81F7-9BEEE773BF23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FEE40A2-3B20-4D1C-B91F-A3143241ACBD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C55C1F1-54A6-4754-AF25-704CD4C14938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9875252-2A7F-4CBF-9905-3D8E5A6E0FFC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C24D8DB-9BF7-470A-A159-2A23DE1BAED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3F0748F-7584-4FD8-AC78-13818A032200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136AA94-94C5-43E3-AA5A-F8B3D27FA4BB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C8DE6B-EC01-45F4-90A5-DE0A5C958097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A5DA71-0F0C-43AD-AA3F-C57DFE1C7DE9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8281825-FB77-45FD-9163-B3C37BC08EDB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9100BD-066E-4082-B934-D61C5A33F604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3EBA8-AB25-45F8-B6FB-7CEADB8F6B80}"/>
                  </a:ext>
                </a:extLst>
              </p:cNvPr>
              <p:cNvSpPr txBox="1"/>
              <p:nvPr/>
            </p:nvSpPr>
            <p:spPr>
              <a:xfrm>
                <a:off x="6295050" y="2319852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C3EBA8-AB25-45F8-B6FB-7CEADB8F6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0" y="2319852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4396" r="-2958" b="-3076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937715-0B0D-4DDD-AB20-BE7306F65715}"/>
                  </a:ext>
                </a:extLst>
              </p:cNvPr>
              <p:cNvSpPr txBox="1"/>
              <p:nvPr/>
            </p:nvSpPr>
            <p:spPr>
              <a:xfrm>
                <a:off x="6295050" y="3067796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937715-0B0D-4DDD-AB20-BE7306F6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0" y="3067796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4348" r="-2958" b="-3043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6BE79E-2FF3-4601-973B-2560586D1D5E}"/>
                  </a:ext>
                </a:extLst>
              </p:cNvPr>
              <p:cNvSpPr txBox="1"/>
              <p:nvPr/>
            </p:nvSpPr>
            <p:spPr>
              <a:xfrm>
                <a:off x="6295050" y="3816188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6BE79E-2FF3-4601-973B-2560586D1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0" y="3816188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4348" r="-2958" b="-3043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B6DE6A-5183-43CC-BC03-8D0DE86F6A3F}"/>
                  </a:ext>
                </a:extLst>
              </p:cNvPr>
              <p:cNvSpPr txBox="1"/>
              <p:nvPr/>
            </p:nvSpPr>
            <p:spPr>
              <a:xfrm>
                <a:off x="6295050" y="456676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B6DE6A-5183-43CC-BC03-8D0DE86F6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50" y="4566761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4348" r="-2958" b="-30435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8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9BDEE8A-06BD-4498-8DA2-039F108111A7}" vid="{371B0C30-7F71-4EED-A6A3-8F238779D534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220E13-D325-4A9E-AA7A-0D1409275E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1665</TotalTime>
  <Words>284</Words>
  <Application>Microsoft Office PowerPoint</Application>
  <PresentationFormat>Custom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Century Schoolbook</vt:lpstr>
      <vt:lpstr>Franklin Gothic Medium</vt:lpstr>
      <vt:lpstr>Business Contrast 16x9</vt:lpstr>
      <vt:lpstr>NEURONSKA MREŽA</vt:lpstr>
      <vt:lpstr>SADRŽAJ</vt:lpstr>
      <vt:lpstr>POVJEST</vt:lpstr>
      <vt:lpstr>Zašto su neuronske mreže popularne?</vt:lpstr>
      <vt:lpstr>Kako mozak funkcionira?</vt:lpstr>
      <vt:lpstr>NEURONI U MOZGU</vt:lpstr>
      <vt:lpstr>NEURON</vt:lpstr>
      <vt:lpstr>PRIMJER </vt:lpstr>
      <vt:lpstr>NEURONSKA MREŽA</vt:lpstr>
      <vt:lpstr>NEURONSKA MREŽA</vt:lpstr>
      <vt:lpstr>Aktivacijske funkcije</vt:lpstr>
      <vt:lpstr>Cost funkcija</vt:lpstr>
      <vt:lpstr>GRADIENT DESCEND</vt:lpstr>
      <vt:lpstr>BACKPROPAGATION</vt:lpstr>
      <vt:lpstr>Formule za gradient descend</vt:lpstr>
      <vt:lpstr>Treniranje</vt:lpstr>
      <vt:lpstr>Treniranje za različiti learning rate</vt:lpstr>
      <vt:lpstr>PRIMJENA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NEURONSKA MREŽA</dc:title>
  <dc:creator>Ana</dc:creator>
  <cp:lastModifiedBy>Ana</cp:lastModifiedBy>
  <cp:revision>35</cp:revision>
  <dcterms:created xsi:type="dcterms:W3CDTF">2017-11-07T10:51:36Z</dcterms:created>
  <dcterms:modified xsi:type="dcterms:W3CDTF">2017-11-09T14:59:47Z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